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7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embeddedFontLst>
    <p:embeddedFont>
      <p:font typeface="Verdana" panose="020B0604030504040204" pitchFamily="34" charset="0"/>
      <p:regular r:id="rId18"/>
      <p:bold r:id="rId19"/>
      <p:italic r:id="rId20"/>
      <p:boldItalic r:id="rId21"/>
    </p:embeddedFont>
    <p:embeddedFont>
      <p:font typeface="Arial Black" panose="020B0A04020102020204" pitchFamily="34" charset="0"/>
      <p:bold r:id="rId22"/>
    </p:embeddedFont>
    <p:embeddedFont>
      <p:font typeface="Roboto" panose="020B060402020202020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0" y="12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Google Shape;5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6b960c218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6b960c218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6b960c218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6b960c218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3576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6b960c218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6b960c2183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6b960c2183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6b960c2183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75acdc20ec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75acdc20ec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CRIADA EM 2010 O TITULO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75acdc20ec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75acdc20ec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GGGGGGGGGGGGGGGGGGGGGGGGGGGGGGGGGGGGGGGGGGGGGGGGGGGGGGGGGGGGGGGGGGGGGGGGGGGGGGGGGGGGGGGGGGGGGGGGGGGGGGGGGGGGGGGGGGGGGGGGGGGGGGG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6b960c2183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6b960c2183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75a4080f8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75a4080f8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75a4080f8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75a4080f8a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75acdc20ec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75acdc20ec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6b960c2183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6b960c2183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b960c218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b960c218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6b960c2183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6b960c2183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6b960c2183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6b960c2183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presentação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 descr="Plano de fundo em forma de quebra cabeça nas cores cinza, lilás e amarelo com o nome de Ciraiane" title="Apresentação"/>
          <p:cNvSpPr txBox="1">
            <a:spLocks noGrp="1"/>
          </p:cNvSpPr>
          <p:nvPr>
            <p:ph type="ctrTitle"/>
          </p:nvPr>
        </p:nvSpPr>
        <p:spPr>
          <a:xfrm>
            <a:off x="4666050" y="901100"/>
            <a:ext cx="4477800" cy="259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1076400" y="132950"/>
            <a:ext cx="7755900" cy="484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15" name="Google Shape;15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" y="0"/>
            <a:ext cx="9497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-100" y="1017725"/>
            <a:ext cx="9144000" cy="412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20" name="Google Shape;20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101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-100" y="88625"/>
            <a:ext cx="9144000" cy="400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24" name="Google Shape;24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094675"/>
            <a:ext cx="9144000" cy="104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28" name="Google Shape;28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1357075" y="0"/>
            <a:ext cx="7786800" cy="5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32" name="Google Shape;32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634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101425" y="118175"/>
            <a:ext cx="6756600" cy="502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36" name="Google Shape;36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8050" y="3429925"/>
            <a:ext cx="2284774" cy="171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39" name="Google Shape;39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28775" y="3897500"/>
            <a:ext cx="1315225" cy="124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trdoe4ZtLuA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>
            <a:spLocks noGrp="1"/>
          </p:cNvSpPr>
          <p:nvPr>
            <p:ph type="ctrTitle"/>
          </p:nvPr>
        </p:nvSpPr>
        <p:spPr>
          <a:xfrm>
            <a:off x="4368575" y="1775500"/>
            <a:ext cx="4710600" cy="206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Diversidade </a:t>
            </a:r>
            <a:endParaRPr b="1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e Inclusão</a:t>
            </a:r>
            <a:endParaRPr b="1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4000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1076400" y="132950"/>
            <a:ext cx="7755900" cy="484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 b="1">
              <a:solidFill>
                <a:srgbClr val="4575C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>
                <a:solidFill>
                  <a:srgbClr val="674EA7"/>
                </a:solidFill>
                <a:latin typeface="Verdana"/>
                <a:ea typeface="Verdana"/>
                <a:cs typeface="Verdana"/>
                <a:sym typeface="Verdana"/>
              </a:rPr>
              <a:t>Ciraiane</a:t>
            </a:r>
            <a:endParaRPr sz="4800" b="1">
              <a:solidFill>
                <a:srgbClr val="674EA7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>
                <a:solidFill>
                  <a:srgbClr val="674EA7"/>
                </a:solidFill>
                <a:latin typeface="Verdana"/>
                <a:ea typeface="Verdana"/>
                <a:cs typeface="Verdana"/>
                <a:sym typeface="Verdana"/>
              </a:rPr>
              <a:t>Aguiar</a:t>
            </a:r>
            <a:endParaRPr sz="4800" b="1">
              <a:solidFill>
                <a:srgbClr val="674EA7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61950" algn="l" rtl="0">
              <a:lnSpc>
                <a:spcPct val="133333"/>
              </a:lnSpc>
              <a:spcBef>
                <a:spcPts val="1800"/>
              </a:spcBef>
              <a:spcAft>
                <a:spcPts val="0"/>
              </a:spcAft>
              <a:buSzPts val="2100"/>
              <a:buFont typeface="Roboto"/>
              <a:buChar char="●"/>
            </a:pPr>
            <a:r>
              <a:rPr lang="pt-BR" sz="2100" b="1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R&amp;S | Diversidade e Inclusão | Desenvolvimento de Pessoas | Palestrante.</a:t>
            </a:r>
            <a:endParaRPr sz="2100" b="1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6195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Char char="●"/>
            </a:pPr>
            <a:r>
              <a:rPr lang="pt-BR" sz="2100" b="1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Graduada em Recursos humanos pela Universidade La Salle.</a:t>
            </a:r>
            <a:endParaRPr sz="2100" b="1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6195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Char char="●"/>
            </a:pPr>
            <a:r>
              <a:rPr lang="pt-BR" sz="2100" b="1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MBA em Diversidade e Práticas Inclusivas nas Organizações.</a:t>
            </a:r>
            <a:endParaRPr sz="2100" b="1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33333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100" b="1" u="sng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“Nada sobre nós sem nós”</a:t>
            </a:r>
            <a:endParaRPr sz="2100" b="1" u="sng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8" name="Google Shape;5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6400" y="132950"/>
            <a:ext cx="1631075" cy="154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16E856F0-62D3-4DB1-AD44-3CBCC341FC39}"/>
              </a:ext>
            </a:extLst>
          </p:cNvPr>
          <p:cNvSpPr/>
          <p:nvPr/>
        </p:nvSpPr>
        <p:spPr>
          <a:xfrm>
            <a:off x="-2" y="-163955"/>
            <a:ext cx="1813810" cy="54714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27258D8F-1115-4EFA-B7FE-7BDCE675C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-8393"/>
            <a:ext cx="6889287" cy="51435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92425DB7-E315-43D8-96F0-1ABDECCF5595}"/>
              </a:ext>
            </a:extLst>
          </p:cNvPr>
          <p:cNvSpPr/>
          <p:nvPr/>
        </p:nvSpPr>
        <p:spPr>
          <a:xfrm>
            <a:off x="6255348" y="409179"/>
            <a:ext cx="257474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t-BR" sz="4000" b="1" dirty="0">
                <a:solidFill>
                  <a:srgbClr val="4575C2"/>
                </a:solidFill>
                <a:latin typeface="Arial Black" panose="020B0A04020102020204" pitchFamily="34" charset="0"/>
                <a:ea typeface="Verdana"/>
              </a:rPr>
              <a:t>Matheus</a:t>
            </a:r>
          </a:p>
          <a:p>
            <a:pPr algn="r"/>
            <a:r>
              <a:rPr lang="pt-BR" sz="4000" b="1" dirty="0">
                <a:solidFill>
                  <a:srgbClr val="4575C2"/>
                </a:solidFill>
                <a:latin typeface="Arial Black" panose="020B0A04020102020204" pitchFamily="34" charset="0"/>
                <a:ea typeface="Verdana"/>
              </a:rPr>
              <a:t>Felipe</a:t>
            </a:r>
            <a:endParaRPr lang="pt-BR" sz="4000" dirty="0">
              <a:latin typeface="Arial Black" panose="020B0A04020102020204" pitchFamily="34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4959F0E0-98FE-410C-9061-79CA978B89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8774" y="2144839"/>
            <a:ext cx="2215226" cy="253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659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1076400" y="132950"/>
            <a:ext cx="7755900" cy="484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Tipos de acessibilidade: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-Arquitetônica.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-Digital.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-Atitudinal.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>
            <a:spLocks noGrp="1"/>
          </p:cNvSpPr>
          <p:nvPr>
            <p:ph type="title"/>
          </p:nvPr>
        </p:nvSpPr>
        <p:spPr>
          <a:xfrm>
            <a:off x="1093500" y="562475"/>
            <a:ext cx="7415400" cy="452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3500" y="562475"/>
            <a:ext cx="7415400" cy="445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>
            <a:spLocks noGrp="1"/>
          </p:cNvSpPr>
          <p:nvPr>
            <p:ph type="title"/>
          </p:nvPr>
        </p:nvSpPr>
        <p:spPr>
          <a:xfrm>
            <a:off x="1076400" y="542250"/>
            <a:ext cx="7755900" cy="443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pt-BR" sz="1400" b="1">
                <a:solidFill>
                  <a:srgbClr val="000000"/>
                </a:solidFill>
                <a:highlight>
                  <a:srgbClr val="FFFFFF"/>
                </a:highlight>
              </a:rPr>
              <a:t>Melhorar a acessibilidade em aspectos fundamentais da vida urbana:</a:t>
            </a:r>
            <a:endParaRPr sz="1400" b="1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457200" lvl="0" indent="-317500" algn="l" rtl="0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pt-BR" sz="1400" b="1">
                <a:solidFill>
                  <a:srgbClr val="000000"/>
                </a:solidFill>
                <a:highlight>
                  <a:srgbClr val="FFFFFF"/>
                </a:highlight>
              </a:rPr>
              <a:t>O ambiente construído e os espaços públicos;</a:t>
            </a:r>
            <a:endParaRPr sz="1400" b="1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457200" lvl="0" indent="-317500" algn="l" rtl="0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pt-BR" sz="1400" b="1">
                <a:solidFill>
                  <a:srgbClr val="000000"/>
                </a:solidFill>
                <a:highlight>
                  <a:srgbClr val="FFFFFF"/>
                </a:highlight>
              </a:rPr>
              <a:t>Transporte e infraestrutura relacionada;</a:t>
            </a:r>
            <a:endParaRPr sz="1400" b="1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457200" lvl="0" indent="-317500" algn="l" rtl="0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pt-BR" sz="1400" b="1">
                <a:solidFill>
                  <a:srgbClr val="000000"/>
                </a:solidFill>
                <a:highlight>
                  <a:srgbClr val="FFFFFF"/>
                </a:highlight>
              </a:rPr>
              <a:t>Informação e comunicação, incluindo Tecnologias da Informação e Comunicação;</a:t>
            </a:r>
            <a:endParaRPr sz="1400" b="1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457200" lvl="0" indent="-317500" algn="l" rtl="0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pt-BR" sz="1400" b="1">
                <a:solidFill>
                  <a:srgbClr val="000000"/>
                </a:solidFill>
                <a:highlight>
                  <a:srgbClr val="FFFFFF"/>
                </a:highlight>
              </a:rPr>
              <a:t>Instalações e serviços públicos;</a:t>
            </a:r>
            <a:endParaRPr sz="1400" b="1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457200" lvl="0" indent="-317500" algn="l" rtl="0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pt-BR" sz="1400" b="1">
                <a:solidFill>
                  <a:srgbClr val="000000"/>
                </a:solidFill>
                <a:highlight>
                  <a:srgbClr val="FFFFFF"/>
                </a:highlight>
              </a:rPr>
              <a:t>Está comprometido com a melhoria contínua da acessibilidade;</a:t>
            </a:r>
            <a:endParaRPr sz="1400" b="1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457200" lvl="0" indent="-314325" algn="l" rtl="0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Char char="●"/>
            </a:pPr>
            <a:r>
              <a:rPr lang="pt-BR" sz="1400" b="1">
                <a:solidFill>
                  <a:srgbClr val="000000"/>
                </a:solidFill>
                <a:highlight>
                  <a:srgbClr val="FFFFFF"/>
                </a:highlight>
              </a:rPr>
              <a:t>Pode atuar como um modelo a seguir e encorajar a adoção de melhores práticas. </a:t>
            </a:r>
            <a:endParaRPr sz="135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5" name="Google Shape;7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0600" y="2970675"/>
            <a:ext cx="3862800" cy="217282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7"/>
          <p:cNvSpPr/>
          <p:nvPr/>
        </p:nvSpPr>
        <p:spPr>
          <a:xfrm>
            <a:off x="5480750" y="65700"/>
            <a:ext cx="3663243" cy="4057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gradFill>
                  <a:gsLst>
                    <a:gs pos="0">
                      <a:srgbClr val="4E29AA"/>
                    </a:gs>
                    <a:gs pos="100000">
                      <a:srgbClr val="1E123D"/>
                    </a:gs>
                  </a:gsLst>
                  <a:lin ang="5400012" scaled="0"/>
                </a:gradFill>
                <a:latin typeface="Arial"/>
              </a:rPr>
              <a:t>ARQUITETÔNICA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1076400" y="542325"/>
            <a:ext cx="7755900" cy="443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8"/>
          <p:cNvSpPr/>
          <p:nvPr/>
        </p:nvSpPr>
        <p:spPr>
          <a:xfrm>
            <a:off x="5480750" y="65700"/>
            <a:ext cx="3663243" cy="4057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gradFill>
                  <a:gsLst>
                    <a:gs pos="0">
                      <a:srgbClr val="4E29AA"/>
                    </a:gs>
                    <a:gs pos="100000">
                      <a:srgbClr val="1E123D"/>
                    </a:gs>
                  </a:gsLst>
                  <a:lin ang="5400012" scaled="0"/>
                </a:gradFill>
                <a:latin typeface="Arial"/>
              </a:rPr>
              <a:t>ARQUITETÔNICA</a:t>
            </a:r>
          </a:p>
        </p:txBody>
      </p:sp>
      <p:pic>
        <p:nvPicPr>
          <p:cNvPr id="83" name="Google Shape;8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4400" y="785625"/>
            <a:ext cx="3051600" cy="216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95974" y="3118550"/>
            <a:ext cx="3801000" cy="185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45525" y="785613"/>
            <a:ext cx="3333750" cy="221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194250" y="299700"/>
            <a:ext cx="6699000" cy="4496100"/>
          </a:xfrm>
          <a:prstGeom prst="rect">
            <a:avLst/>
          </a:prstGeom>
          <a:gradFill>
            <a:gsLst>
              <a:gs pos="0">
                <a:srgbClr val="DCECD5"/>
              </a:gs>
              <a:gs pos="100000">
                <a:srgbClr val="93BC81"/>
              </a:gs>
            </a:gsLst>
            <a:lin ang="5400012" scaled="0"/>
          </a:gra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“...deficiência não era uma limitação sua, e sim um </a:t>
            </a:r>
            <a:r>
              <a:rPr lang="pt-BR" sz="2400" b="1"/>
              <a:t>desencontro entre as suas habilidades e do mundo ao seu redor</a:t>
            </a:r>
            <a:r>
              <a:rPr lang="pt-BR" sz="2400"/>
              <a:t>. </a:t>
            </a:r>
            <a:br>
              <a:rPr lang="pt-BR" sz="2400"/>
            </a:br>
            <a:r>
              <a:rPr lang="pt-BR" sz="2400"/>
              <a:t>Deficiência era um problema de design.” 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/>
              <a:t>Entrevista com August de los Reyes, ex-designer XBOX, paraplégico aos 42 anos.</a:t>
            </a:r>
            <a:endParaRPr sz="1200" i="1"/>
          </a:p>
        </p:txBody>
      </p:sp>
      <p:pic>
        <p:nvPicPr>
          <p:cNvPr id="91" name="Google Shape;9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67999" y="1431674"/>
            <a:ext cx="1523399" cy="46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29450" y="1900473"/>
            <a:ext cx="1461950" cy="118022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9"/>
          <p:cNvSpPr/>
          <p:nvPr/>
        </p:nvSpPr>
        <p:spPr>
          <a:xfrm>
            <a:off x="7305175" y="120600"/>
            <a:ext cx="1649038" cy="3154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gradFill>
                  <a:gsLst>
                    <a:gs pos="0">
                      <a:srgbClr val="4E29AA"/>
                    </a:gs>
                    <a:gs pos="100000">
                      <a:srgbClr val="1E123D"/>
                    </a:gs>
                  </a:gsLst>
                  <a:lin ang="5400012" scaled="0"/>
                </a:gradFill>
                <a:latin typeface="Arial"/>
              </a:rPr>
              <a:t>DIGITAL</a:t>
            </a:r>
          </a:p>
        </p:txBody>
      </p:sp>
      <p:pic>
        <p:nvPicPr>
          <p:cNvPr id="94" name="Google Shape;9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9624" y="436001"/>
            <a:ext cx="2274275" cy="227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25250" y="436000"/>
            <a:ext cx="3303074" cy="227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>
            <a:spLocks noGrp="1"/>
          </p:cNvSpPr>
          <p:nvPr>
            <p:ph type="title"/>
          </p:nvPr>
        </p:nvSpPr>
        <p:spPr>
          <a:xfrm>
            <a:off x="101425" y="118175"/>
            <a:ext cx="6756600" cy="502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Grandes Investimentos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1" name="Google Shape;10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600" y="808775"/>
            <a:ext cx="3440396" cy="217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0"/>
          <p:cNvSpPr/>
          <p:nvPr/>
        </p:nvSpPr>
        <p:spPr>
          <a:xfrm>
            <a:off x="7305175" y="120600"/>
            <a:ext cx="1649038" cy="3154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gradFill>
                  <a:gsLst>
                    <a:gs pos="0">
                      <a:srgbClr val="4E29AA"/>
                    </a:gs>
                    <a:gs pos="100000">
                      <a:srgbClr val="1E123D"/>
                    </a:gs>
                  </a:gsLst>
                  <a:lin ang="5400012" scaled="0"/>
                </a:gradFill>
                <a:latin typeface="Arial"/>
              </a:rPr>
              <a:t>DIGITAL</a:t>
            </a:r>
          </a:p>
        </p:txBody>
      </p:sp>
      <p:pic>
        <p:nvPicPr>
          <p:cNvPr id="103" name="Google Shape;10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67999" y="1431674"/>
            <a:ext cx="1523399" cy="46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29450" y="1900473"/>
            <a:ext cx="1461950" cy="118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92000" y="808775"/>
            <a:ext cx="3261350" cy="2173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59900" y="3096575"/>
            <a:ext cx="4198126" cy="169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1600" y="2982450"/>
            <a:ext cx="3261351" cy="1919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>
            <a:spLocks noGrp="1"/>
          </p:cNvSpPr>
          <p:nvPr>
            <p:ph type="title"/>
          </p:nvPr>
        </p:nvSpPr>
        <p:spPr>
          <a:xfrm>
            <a:off x="101425" y="259300"/>
            <a:ext cx="6756600" cy="4678200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A6A6A6"/>
              </a:gs>
            </a:gsLst>
            <a:lin ang="5400012" scaled="0"/>
          </a:gra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“Uma tecnologia só fica poderosa quando seu poder é para todos.”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/>
              <a:t>*Frase de destaque ao acessarmos o site apple.com/br/accessibility/</a:t>
            </a:r>
            <a:endParaRPr sz="1200" i="1"/>
          </a:p>
        </p:txBody>
      </p:sp>
      <p:pic>
        <p:nvPicPr>
          <p:cNvPr id="113" name="Google Shape;1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9113" y="590563"/>
            <a:ext cx="1981175" cy="19811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1"/>
          <p:cNvSpPr/>
          <p:nvPr/>
        </p:nvSpPr>
        <p:spPr>
          <a:xfrm>
            <a:off x="7305175" y="120600"/>
            <a:ext cx="1649038" cy="3154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gradFill>
                  <a:gsLst>
                    <a:gs pos="0">
                      <a:srgbClr val="4E29AA"/>
                    </a:gs>
                    <a:gs pos="100000">
                      <a:srgbClr val="1E123D"/>
                    </a:gs>
                  </a:gsLst>
                  <a:lin ang="5400012" scaled="0"/>
                </a:gradFill>
                <a:latin typeface="Arial"/>
              </a:rPr>
              <a:t>DIGITAL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>
            <a:spLocks noGrp="1"/>
          </p:cNvSpPr>
          <p:nvPr>
            <p:ph type="title"/>
          </p:nvPr>
        </p:nvSpPr>
        <p:spPr>
          <a:xfrm>
            <a:off x="101425" y="118175"/>
            <a:ext cx="6756600" cy="502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2C2F3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2C2F3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2C2F3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2C2F3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2C2F3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2C2F3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2C2F3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2C2F3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2C2F3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2C2F3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2C2F3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2C2F3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2C2F3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2C2F3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2C2F3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2C2F3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rgbClr val="2C2F3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                                         Jordyn Castor</a:t>
            </a:r>
            <a:endParaRPr sz="1800" b="1">
              <a:solidFill>
                <a:srgbClr val="2C2F3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2C2F3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2C2F3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“</a:t>
            </a:r>
            <a:r>
              <a:rPr lang="pt-BR" sz="2400" b="1" i="1">
                <a:solidFill>
                  <a:srgbClr val="2C2F3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A cegueira não nos define. Ela é parte de quem você é como pessoa, mas não define você ou o que você pode fazer na vida</a:t>
            </a:r>
            <a:r>
              <a:rPr lang="pt-BR" sz="2400" b="1">
                <a:solidFill>
                  <a:srgbClr val="2C2F3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“</a:t>
            </a:r>
            <a:endParaRPr sz="2400" b="1"/>
          </a:p>
        </p:txBody>
      </p:sp>
      <p:sp>
        <p:nvSpPr>
          <p:cNvPr id="120" name="Google Shape;120;p22"/>
          <p:cNvSpPr/>
          <p:nvPr/>
        </p:nvSpPr>
        <p:spPr>
          <a:xfrm>
            <a:off x="7305175" y="120600"/>
            <a:ext cx="1649038" cy="3154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gradFill>
                  <a:gsLst>
                    <a:gs pos="0">
                      <a:srgbClr val="4E29AA"/>
                    </a:gs>
                    <a:gs pos="100000">
                      <a:srgbClr val="1E123D"/>
                    </a:gs>
                  </a:gsLst>
                  <a:lin ang="5400012" scaled="0"/>
                </a:gradFill>
                <a:latin typeface="Arial"/>
              </a:rPr>
              <a:t>DIGITAL</a:t>
            </a:r>
          </a:p>
        </p:txBody>
      </p:sp>
      <p:pic>
        <p:nvPicPr>
          <p:cNvPr id="121" name="Google Shape;12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9113" y="590563"/>
            <a:ext cx="1981175" cy="198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46873" y="120600"/>
            <a:ext cx="4465699" cy="316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>
            <a:spLocks noGrp="1"/>
          </p:cNvSpPr>
          <p:nvPr>
            <p:ph type="title"/>
          </p:nvPr>
        </p:nvSpPr>
        <p:spPr>
          <a:xfrm>
            <a:off x="101425" y="118175"/>
            <a:ext cx="6756600" cy="502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8" name="Google Shape;128;p23" descr="Nós acreditamos que a tecnologia precisa ser acessível a todos — incluindo Sady Paulson, que usa o Controle Assistivo no Mac para dividir pensamentos fazendo coisas que você ama." title="Apple – Accessibility – Sady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427" y="59100"/>
            <a:ext cx="6700390" cy="502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39113" y="590563"/>
            <a:ext cx="1981175" cy="198117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3"/>
          <p:cNvSpPr/>
          <p:nvPr/>
        </p:nvSpPr>
        <p:spPr>
          <a:xfrm>
            <a:off x="7305175" y="120600"/>
            <a:ext cx="1649038" cy="3154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gradFill>
                  <a:gsLst>
                    <a:gs pos="0">
                      <a:srgbClr val="4E29AA"/>
                    </a:gs>
                    <a:gs pos="100000">
                      <a:srgbClr val="1E123D"/>
                    </a:gs>
                  </a:gsLst>
                  <a:lin ang="5400012" scaled="0"/>
                </a:gradFill>
                <a:latin typeface="Arial"/>
              </a:rPr>
              <a:t>DIGITAL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>
            <a:spLocks noGrp="1"/>
          </p:cNvSpPr>
          <p:nvPr>
            <p:ph type="title"/>
          </p:nvPr>
        </p:nvSpPr>
        <p:spPr>
          <a:xfrm>
            <a:off x="101425" y="522050"/>
            <a:ext cx="6756600" cy="449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6" name="Google Shape;13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425" y="522050"/>
            <a:ext cx="6756601" cy="419907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4"/>
          <p:cNvSpPr/>
          <p:nvPr/>
        </p:nvSpPr>
        <p:spPr>
          <a:xfrm>
            <a:off x="6594075" y="118175"/>
            <a:ext cx="2549931" cy="31029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gradFill>
                  <a:gsLst>
                    <a:gs pos="0">
                      <a:srgbClr val="4E29AA"/>
                    </a:gs>
                    <a:gs pos="100000">
                      <a:srgbClr val="1E123D"/>
                    </a:gs>
                  </a:gsLst>
                  <a:lin ang="5400012" scaled="0"/>
                </a:gradFill>
                <a:latin typeface="Arial"/>
              </a:rPr>
              <a:t>ATITUDINAL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>
            <a:spLocks noGrp="1"/>
          </p:cNvSpPr>
          <p:nvPr>
            <p:ph type="title"/>
          </p:nvPr>
        </p:nvSpPr>
        <p:spPr>
          <a:xfrm>
            <a:off x="101425" y="491750"/>
            <a:ext cx="6756600" cy="465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3" name="Google Shape;14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425" y="491750"/>
            <a:ext cx="6756600" cy="4332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5"/>
          <p:cNvSpPr/>
          <p:nvPr/>
        </p:nvSpPr>
        <p:spPr>
          <a:xfrm>
            <a:off x="6594075" y="118175"/>
            <a:ext cx="2549931" cy="31029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gradFill>
                  <a:gsLst>
                    <a:gs pos="0">
                      <a:srgbClr val="4E29AA"/>
                    </a:gs>
                    <a:gs pos="100000">
                      <a:srgbClr val="1E123D"/>
                    </a:gs>
                  </a:gsLst>
                  <a:lin ang="5400012" scaled="0"/>
                </a:gradFill>
                <a:latin typeface="Arial"/>
              </a:rPr>
              <a:t>ATITUDINAL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 txBox="1"/>
          <p:nvPr/>
        </p:nvSpPr>
        <p:spPr>
          <a:xfrm>
            <a:off x="145100" y="2143650"/>
            <a:ext cx="3744300" cy="8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>
                <a:solidFill>
                  <a:srgbClr val="674EA7"/>
                </a:solidFill>
              </a:rPr>
              <a:t>OBRIGADA</a:t>
            </a:r>
            <a:r>
              <a:rPr lang="pt-BR" sz="3600" b="1">
                <a:solidFill>
                  <a:srgbClr val="674EA7"/>
                </a:solidFill>
              </a:rPr>
              <a:t>!</a:t>
            </a:r>
            <a:endParaRPr sz="3600" b="1">
              <a:solidFill>
                <a:srgbClr val="674EA7"/>
              </a:solidFill>
            </a:endParaRPr>
          </a:p>
        </p:txBody>
      </p:sp>
      <p:pic>
        <p:nvPicPr>
          <p:cNvPr id="150" name="Google Shape;15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9552" y="3904265"/>
            <a:ext cx="566400" cy="56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6"/>
          <p:cNvSpPr txBox="1"/>
          <p:nvPr/>
        </p:nvSpPr>
        <p:spPr>
          <a:xfrm>
            <a:off x="5327607" y="4470665"/>
            <a:ext cx="3958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dirty="0">
                <a:solidFill>
                  <a:srgbClr val="674EA7"/>
                </a:solidFill>
              </a:rPr>
              <a:t>linkedin.com/in/</a:t>
            </a:r>
            <a:r>
              <a:rPr lang="pt-BR" sz="2400" b="1" dirty="0" err="1">
                <a:solidFill>
                  <a:srgbClr val="674EA7"/>
                </a:solidFill>
              </a:rPr>
              <a:t>ciraiane</a:t>
            </a:r>
            <a:r>
              <a:rPr lang="pt-BR" sz="2400" b="1" dirty="0">
                <a:solidFill>
                  <a:srgbClr val="674EA7"/>
                </a:solidFill>
              </a:rPr>
              <a:t>/</a:t>
            </a:r>
            <a:endParaRPr sz="2400" b="1" dirty="0">
              <a:solidFill>
                <a:srgbClr val="674EA7"/>
              </a:solidFill>
            </a:endParaRPr>
          </a:p>
        </p:txBody>
      </p:sp>
      <p:pic>
        <p:nvPicPr>
          <p:cNvPr id="5" name="Google Shape;150;p26">
            <a:extLst>
              <a:ext uri="{FF2B5EF4-FFF2-40B4-BE49-F238E27FC236}">
                <a16:creationId xmlns:a16="http://schemas.microsoft.com/office/drawing/2014/main" id="{D3CEC083-D0A9-4E13-82AE-321F611F41B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3694" y="4470665"/>
            <a:ext cx="566400" cy="5664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51;p26">
            <a:extLst>
              <a:ext uri="{FF2B5EF4-FFF2-40B4-BE49-F238E27FC236}">
                <a16:creationId xmlns:a16="http://schemas.microsoft.com/office/drawing/2014/main" id="{83ED61E8-98C2-48DD-AA22-5405F1E7B31F}"/>
              </a:ext>
            </a:extLst>
          </p:cNvPr>
          <p:cNvSpPr txBox="1"/>
          <p:nvPr/>
        </p:nvSpPr>
        <p:spPr>
          <a:xfrm>
            <a:off x="6525034" y="3904265"/>
            <a:ext cx="3958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dirty="0">
                <a:solidFill>
                  <a:srgbClr val="674EA7"/>
                </a:solidFill>
              </a:rPr>
              <a:t>@</a:t>
            </a:r>
            <a:r>
              <a:rPr lang="pt-BR" sz="2400" b="1" dirty="0" err="1">
                <a:solidFill>
                  <a:srgbClr val="674EA7"/>
                </a:solidFill>
              </a:rPr>
              <a:t>matheusfelipe</a:t>
            </a:r>
            <a:endParaRPr sz="2400" b="1" dirty="0">
              <a:solidFill>
                <a:srgbClr val="674EA7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236</Words>
  <Application>Microsoft Office PowerPoint</Application>
  <PresentationFormat>Apresentação na tela (16:9)</PresentationFormat>
  <Paragraphs>76</Paragraphs>
  <Slides>15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0" baseType="lpstr">
      <vt:lpstr>Verdana</vt:lpstr>
      <vt:lpstr>Arial</vt:lpstr>
      <vt:lpstr>Arial Black</vt:lpstr>
      <vt:lpstr>Roboto</vt:lpstr>
      <vt:lpstr>Simple Light</vt:lpstr>
      <vt:lpstr> Diversidade  e Inclusão </vt:lpstr>
      <vt:lpstr> Ciraiane Aguiar R&amp;S | Diversidade e Inclusão | Desenvolvimento de Pessoas | Palestrante. Graduada em Recursos humanos pela Universidade La Salle. MBA em Diversidade e Práticas Inclusivas nas Organizações. “Nada sobre nós sem nós” </vt:lpstr>
      <vt:lpstr>Apresentação do PowerPoint</vt:lpstr>
      <vt:lpstr>Tipos de acessibilidade:  -Arquitetônica.  -Digital.  -Atitudinal.</vt:lpstr>
      <vt:lpstr>Apresentação do PowerPoint</vt:lpstr>
      <vt:lpstr>Melhorar a acessibilidade em aspectos fundamentais da vida urbana: O ambiente construído e os espaços públicos; Transporte e infraestrutura relacionada; Informação e comunicação, incluindo Tecnologias da Informação e Comunicação; Instalações e serviços públicos; Está comprometido com a melhoria contínua da acessibilidade; Pode atuar como um modelo a seguir e encorajar a adoção de melhores práticas.    </vt:lpstr>
      <vt:lpstr>Apresentação do PowerPoint</vt:lpstr>
      <vt:lpstr>      “...deficiência não era uma limitação sua, e sim um desencontro entre as suas habilidades e do mundo ao seu redor.  Deficiência era um problema de design.”  Entrevista com August de los Reyes, ex-designer XBOX, paraplégico aos 42 anos.</vt:lpstr>
      <vt:lpstr>Grandes Investimentos      </vt:lpstr>
      <vt:lpstr>“Uma tecnologia só fica poderosa quando seu poder é para todos.”  *Frase de destaque ao acessarmos o site apple.com/br/accessibility/</vt:lpstr>
      <vt:lpstr>                                                          Jordyn Castor  “A cegueira não nos define. Ela é parte de quem você é como pessoa, mas não define você ou o que você pode fazer na vida“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Diversidade  e Inclusão </dc:title>
  <cp:lastModifiedBy>Matheus Felipe Ferreira</cp:lastModifiedBy>
  <cp:revision>1</cp:revision>
  <dcterms:modified xsi:type="dcterms:W3CDTF">2019-11-29T18:13:56Z</dcterms:modified>
</cp:coreProperties>
</file>